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did Isabel ask her students to carry small chairs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She could give classes everywhere.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She could protect students during the war.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They could take a break when necessary.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They could use chairs as teaching materials.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00776" y="934598"/>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2479994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asked her students to take small chairs so that she could give classes all over the places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可知，伊莎贝尔尝试通过移动教学的方式，让学生们带着小椅子，以便她可以在任何地方上课。故选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70370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special about Isabel’s spoken English class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She advised students to perform first.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She used a tape recorder to teach.</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She showed the conversation to students.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She asked students to role-play.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26654" y="934598"/>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3114854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spoken English teaching, Isabel asked students to watch her in a given conversation first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可知，在教英语发音时，伊莎贝尔让学生先观察她进行的对话。故选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354091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words can best describe Isabel according to the text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Warm-hearted and honest.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Hard-working and caring.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Open-minded and strict.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Easy-going and humorous.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765389" y="950815"/>
            <a:ext cx="5593571" cy="590092"/>
          </a:xfrm>
          <a:prstGeom prst="rect">
            <a:avLst/>
          </a:prstGeom>
        </p:spPr>
      </p:pic>
      <p:sp>
        <p:nvSpPr>
          <p:cNvPr id="4" name="矩形 3"/>
          <p:cNvSpPr/>
          <p:nvPr/>
        </p:nvSpPr>
        <p:spPr>
          <a:xfrm>
            <a:off x="1113808" y="916311"/>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756922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推理判断题。通读全文可知，伊莎贝尔在战争期间努力进行移动教学，退休后还多次回到中国帮助贫困地区的孩子，并且在教学过程中为学生设计不同的教学方法，体现了她的勤奋以及富有爱心。故选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474233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text mainly about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importance of English learning.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useful teaching methods.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difficulties during the war.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life of a great educator.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643652" y="973894"/>
            <a:ext cx="4811080" cy="553416"/>
          </a:xfrm>
          <a:prstGeom prst="rect">
            <a:avLst/>
          </a:prstGeom>
        </p:spPr>
      </p:pic>
      <p:sp>
        <p:nvSpPr>
          <p:cNvPr id="4" name="矩形 3"/>
          <p:cNvSpPr/>
          <p:nvPr/>
        </p:nvSpPr>
        <p:spPr>
          <a:xfrm>
            <a:off x="1109402" y="927436"/>
            <a:ext cx="518091" cy="646331"/>
          </a:xfrm>
          <a:prstGeom prst="rect">
            <a:avLst/>
          </a:prstGeom>
        </p:spPr>
        <p:txBody>
          <a:bodyPr wrap="none">
            <a:spAutoFit/>
          </a:bodyPr>
          <a:lstStyle/>
          <a:p>
            <a:r>
              <a:rPr lang="en-US" altLang="zh-CN" sz="3600"/>
              <a:t>D</a:t>
            </a:r>
            <a:endParaRPr lang="zh-CN" altLang="en-US"/>
          </a:p>
        </p:txBody>
      </p:sp>
    </p:spTree>
    <p:extLst>
      <p:ext uri="{BB962C8B-B14F-4D97-AF65-F5344CB8AC3E}">
        <p14:creationId xmlns:p14="http://schemas.microsoft.com/office/powerpoint/2010/main" val="354980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主旨大意题。本文主要讲述了伊莎贝尔</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克鲁克在中国的教育生涯，包括她的教学经历、教学方法以及她对中国教育的贡献。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一位伟大的教育家的一生</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符合全文主旨。故选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036933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4556756"/>
          </a:xfrm>
          <a:prstGeom prst="rect">
            <a:avLst/>
          </a:prstGeom>
        </p:spPr>
      </p:pic>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1" name="分析.eps" descr="id:2147487343;FounderCES"/>
          <p:cNvPicPr/>
          <p:nvPr/>
        </p:nvPicPr>
        <p:blipFill>
          <a:blip r:embed="rId4"/>
          <a:stretch>
            <a:fillRect/>
          </a:stretch>
        </p:blipFill>
        <p:spPr>
          <a:xfrm>
            <a:off x="498522" y="4808160"/>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3" name="内容占位符 2"/>
          <p:cNvSpPr>
            <a:spLocks noGrp="1"/>
          </p:cNvSpPr>
          <p:nvPr>
            <p:ph idx="1"/>
          </p:nvPr>
        </p:nvSpPr>
        <p:spPr>
          <a:xfrm>
            <a:off x="360854" y="1209533"/>
            <a:ext cx="11485848" cy="4247317"/>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Since there were no tape recorders at school, she had to perform the conversation again and again.</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因为</a:t>
            </a:r>
            <a:r>
              <a:rPr lang="zh-CN" altLang="zh-CN">
                <a:latin typeface="Times New Roman" panose="02020603050405020304" pitchFamily="18" charset="0"/>
                <a:ea typeface="楷体" panose="02010609060101010101" pitchFamily="49" charset="-122"/>
                <a:cs typeface="Times New Roman" panose="02020603050405020304" pitchFamily="18" charset="0"/>
              </a:rPr>
              <a:t>学校没有录音机</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她不得不一遍又一遍地表演对话。</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since</a:t>
            </a:r>
            <a:r>
              <a:rPr lang="zh-CN" altLang="zh-CN">
                <a:latin typeface="Times New Roman" panose="02020603050405020304" pitchFamily="18" charset="0"/>
                <a:ea typeface="宋体" panose="02010600030101010101" pitchFamily="2" charset="-122"/>
                <a:cs typeface="Times New Roman" panose="02020603050405020304" pitchFamily="18" charset="0"/>
              </a:rPr>
              <a:t>引导时间状语从句</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22097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49704" y="761704"/>
            <a:ext cx="11305256" cy="1438436"/>
          </a:xfrm>
          <a:prstGeom prst="rect">
            <a:avLst/>
          </a:prstGeom>
        </p:spPr>
      </p:pic>
      <p:sp>
        <p:nvSpPr>
          <p:cNvPr id="5" name="内容占位符 2"/>
          <p:cNvSpPr>
            <a:spLocks noGrp="1"/>
          </p:cNvSpPr>
          <p:nvPr>
            <p:ph idx="1"/>
          </p:nvPr>
        </p:nvSpPr>
        <p:spPr>
          <a:xfrm>
            <a:off x="360854" y="4843075"/>
            <a:ext cx="11485848" cy="818173"/>
          </a:xfrm>
        </p:spPr>
        <p:txBody>
          <a:bodyPr/>
          <a:lstStyle/>
          <a:p>
            <a:pPr algn="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南充中考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550590" y="2381190"/>
            <a:ext cx="3024336" cy="790377"/>
          </a:xfrm>
          <a:prstGeom prst="rect">
            <a:avLst/>
          </a:prstGeom>
        </p:spPr>
      </p:pic>
      <p:sp>
        <p:nvSpPr>
          <p:cNvPr id="7" name="内容占位符 2"/>
          <p:cNvSpPr txBox="1">
            <a:spLocks/>
          </p:cNvSpPr>
          <p:nvPr/>
        </p:nvSpPr>
        <p:spPr bwMode="auto">
          <a:xfrm>
            <a:off x="360854" y="2345657"/>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本文是一篇记叙文</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主要讲述了伊莎贝尔</a:t>
            </a:r>
            <a:r>
              <a:rPr lang="en-US" altLang="zh-CN" smtClean="0">
                <a:latin typeface="宋体" panose="02010600030101010101" pitchFamily="2" charset="-122"/>
                <a:ea typeface="宋体" panose="02010600030101010101" pitchFamily="2" charset="-122"/>
                <a:cs typeface="Times New Roman" panose="02020603050405020304" pitchFamily="18" charset="0"/>
              </a:rPr>
              <a:t>·</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克鲁克在中国的教育生涯</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包括她的教学经历、教学方法以及她对中国教育的贡献。</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307861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80728"/>
            <a:ext cx="11485848" cy="4147739"/>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2019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white-haired senior was awarded the Friendship Medal, the highest order of honour of China for foreigners. It was Isabel Crook. In her over a century of life, she spent more than 90 years in China and educated a large number of foreign language students for China.</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4627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650971"/>
          </a:xfrm>
        </p:spPr>
        <p:txBody>
          <a:bodyPr/>
          <a:lstStyle/>
          <a:p>
            <a:pPr indent="715963" hangingPunct="0">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1915</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Isabel was born to a Canadian family in Chengdu, Sichuan Province. After graduating from the University of Toronto in 1938</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Isabel couldn’t wait to return to China. In 1947</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started to study the ongoing land reform</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year later, she finished the study and accepted the invitation to stay in China for language teaching. From then on, Isabel started the journey of education in China.</a:t>
            </a:r>
            <a:endParaRPr lang="zh-CN" altLang="zh-CN" sz="3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29248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0973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could hardly imagine the teaching conditions during a war. Isabel tried every way for mobile teaching. She asked her students to take small chairs so that she could give classes all over the places. She made different teaching methods to suit students’ different language levels. Without enough teaching materials, she could only collect articles from English newspapers and magazines.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189996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spoken English teaching, Isabel asked students to watch her in a given conversation first. Since there were no tape recorders at school, she had to perform the conversation again and again.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778576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7739"/>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Isabel retired in 1981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she returned to Southwest China many times to help children from poor families. She also went to Inner Mongolia, Ningxia and other places to help with foreign language teaching. Isabel died in 2023 in Beijing.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549948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did Isabel start language teaching in China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In 1915.	B. In 1938.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1947.	D. In 1948.</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98662" y="931598"/>
            <a:ext cx="518091" cy="646331"/>
          </a:xfrm>
          <a:prstGeom prst="rect">
            <a:avLst/>
          </a:prstGeom>
        </p:spPr>
        <p:txBody>
          <a:bodyPr wrap="none">
            <a:spAutoFit/>
          </a:bodyPr>
          <a:lstStyle/>
          <a:p>
            <a:r>
              <a:rPr lang="en-US" altLang="zh-CN" sz="3600"/>
              <a:t>D</a:t>
            </a:r>
            <a:endParaRPr lang="zh-CN" altLang="en-US"/>
          </a:p>
        </p:txBody>
      </p:sp>
    </p:spTree>
    <p:extLst>
      <p:ext uri="{BB962C8B-B14F-4D97-AF65-F5344CB8AC3E}">
        <p14:creationId xmlns:p14="http://schemas.microsoft.com/office/powerpoint/2010/main" val="1502522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90931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1947</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she started to study the ongoing land reform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改革</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 year later, she finished the study and accepted the invitation to stay in China for language teaching</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可知，伊莎贝尔在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1947</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年开始研究土地改革，</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1948</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年接受了留在中国教授语言的邀请，因此她是在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1948</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年开始在中国进行语言教学的。故选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5956303"/>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833</TotalTime>
  <Words>703</Words>
  <Application>Microsoft Office PowerPoint</Application>
  <PresentationFormat>自定义</PresentationFormat>
  <Paragraphs>45</Paragraphs>
  <Slides>18</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18</vt:i4>
      </vt:variant>
    </vt:vector>
  </HeadingPairs>
  <TitlesOfParts>
    <vt:vector size="27"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784</cp:revision>
  <dcterms:created xsi:type="dcterms:W3CDTF">2020-11-06T05:24:00Z</dcterms:created>
  <dcterms:modified xsi:type="dcterms:W3CDTF">2025-09-13T09:47:17Z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